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6285" y="2030412"/>
            <a:ext cx="14035429" cy="672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 b="true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Mentora</a:t>
            </a:r>
          </a:p>
          <a:p>
            <a:pPr algn="ctr">
              <a:lnSpc>
                <a:spcPts val="7559"/>
              </a:lnSpc>
            </a:pPr>
          </a:p>
          <a:p>
            <a:pPr algn="ctr">
              <a:lnSpc>
                <a:spcPts val="7559"/>
              </a:lnSpc>
            </a:pPr>
          </a:p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Study Assisstant</a:t>
            </a:r>
          </a:p>
          <a:p>
            <a:pPr algn="ctr">
              <a:lnSpc>
                <a:spcPts val="7559"/>
              </a:lnSpc>
            </a:pPr>
          </a:p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 Presentation</a:t>
            </a:r>
          </a:p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22/12/2025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320972">
            <a:off x="10294680" y="1317473"/>
            <a:ext cx="2156381" cy="1711627"/>
          </a:xfrm>
          <a:custGeom>
            <a:avLst/>
            <a:gdLst/>
            <a:ahLst/>
            <a:cxnLst/>
            <a:rect r="r" b="b" t="t" l="l"/>
            <a:pathLst>
              <a:path h="1711627" w="2156381">
                <a:moveTo>
                  <a:pt x="0" y="0"/>
                </a:moveTo>
                <a:lnTo>
                  <a:pt x="2156381" y="0"/>
                </a:lnTo>
                <a:lnTo>
                  <a:pt x="2156381" y="1711628"/>
                </a:lnTo>
                <a:lnTo>
                  <a:pt x="0" y="17116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4462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07210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4" y="0"/>
                </a:lnTo>
                <a:lnTo>
                  <a:pt x="294009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30384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4587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Study Pages Overview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685429" y="4948046"/>
            <a:ext cx="390908" cy="3909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4902078" y="4948046"/>
            <a:ext cx="390908" cy="3909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Study Scheduling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39541" y="2988014"/>
            <a:ext cx="4008918" cy="698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  <a:spcBef>
                <a:spcPct val="0"/>
              </a:spcBef>
            </a:pPr>
            <a:r>
              <a:rPr lang="en-US" sz="416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Study Schedule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3704012" y="3899606"/>
            <a:ext cx="4383865" cy="200000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00123" y="3886136"/>
            <a:ext cx="3727246" cy="191014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461589" y="5842464"/>
            <a:ext cx="2484845" cy="11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Academic</a:t>
            </a:r>
          </a:p>
          <a:p>
            <a:pPr algn="ctr">
              <a:lnSpc>
                <a:spcPts val="4890"/>
              </a:lnSpc>
              <a:spcBef>
                <a:spcPct val="0"/>
              </a:spcBef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Constraints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8862" y="5842464"/>
            <a:ext cx="3217014" cy="11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Daily</a:t>
            </a:r>
          </a:p>
          <a:p>
            <a:pPr algn="ctr">
              <a:lnSpc>
                <a:spcPts val="4890"/>
              </a:lnSpc>
              <a:spcBef>
                <a:spcPct val="0"/>
              </a:spcBef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Emotion Check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17519" y="5842464"/>
            <a:ext cx="2452961" cy="118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Personality</a:t>
            </a:r>
          </a:p>
          <a:p>
            <a:pPr algn="ctr">
              <a:lnSpc>
                <a:spcPts val="4890"/>
              </a:lnSpc>
              <a:spcBef>
                <a:spcPct val="0"/>
              </a:spcBef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Parameters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9144000" y="3886136"/>
            <a:ext cx="19050" cy="201347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3729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4" y="0"/>
                </a:lnTo>
                <a:lnTo>
                  <a:pt x="294009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Academic Constraints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31287" y="4821147"/>
            <a:ext cx="225425" cy="587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0"/>
              </a:lnSpc>
              <a:spcBef>
                <a:spcPct val="0"/>
              </a:spcBef>
            </a:pPr>
            <a:r>
              <a:rPr lang="en-US" sz="3492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493" y="2621338"/>
            <a:ext cx="8450651" cy="302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Upcoming Deadlines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Course credits and workload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Transkript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Focus Level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Personality Parameters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4697" y="2661133"/>
            <a:ext cx="5878637" cy="378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Openness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Conscientiousness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Extraversion 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Agreeableness 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Neuroticism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87113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41761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Daily Emotion Check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4697" y="2661133"/>
            <a:ext cx="3240659" cy="5310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Joy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Sadness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Anger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Fear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Disgust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Neutral</a:t>
            </a:r>
          </a:p>
          <a:p>
            <a:pPr algn="l" marL="929821" indent="-464910" lvl="1">
              <a:lnSpc>
                <a:spcPts val="6029"/>
              </a:lnSpc>
              <a:buFont typeface="Arial"/>
              <a:buChar char="•"/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Stressed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295010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06646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6639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Pomodoro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99314" y="4798814"/>
            <a:ext cx="689372" cy="68937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Assistant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295010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2853" y="3327701"/>
            <a:ext cx="7313761" cy="225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9"/>
              </a:lnSpc>
            </a:pPr>
            <a:r>
              <a:rPr lang="en-US" sz="4306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Updating the schedule through AI assistant with casual conversations.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5146" y="1565960"/>
            <a:ext cx="3557707" cy="7692340"/>
          </a:xfrm>
          <a:custGeom>
            <a:avLst/>
            <a:gdLst/>
            <a:ahLst/>
            <a:cxnLst/>
            <a:rect r="r" b="b" t="t" l="l"/>
            <a:pathLst>
              <a:path h="7692340" w="3557707">
                <a:moveTo>
                  <a:pt x="0" y="0"/>
                </a:moveTo>
                <a:lnTo>
                  <a:pt x="3557708" y="0"/>
                </a:lnTo>
                <a:lnTo>
                  <a:pt x="3557708" y="7692340"/>
                </a:lnTo>
                <a:lnTo>
                  <a:pt x="0" y="7692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50363" y="650875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Page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91093" y="3684496"/>
            <a:ext cx="6481533" cy="3538259"/>
          </a:xfrm>
          <a:custGeom>
            <a:avLst/>
            <a:gdLst/>
            <a:ahLst/>
            <a:cxnLst/>
            <a:rect r="r" b="b" t="t" l="l"/>
            <a:pathLst>
              <a:path h="3538259" w="6481533">
                <a:moveTo>
                  <a:pt x="0" y="0"/>
                </a:moveTo>
                <a:lnTo>
                  <a:pt x="6481534" y="0"/>
                </a:lnTo>
                <a:lnTo>
                  <a:pt x="6481534" y="3538259"/>
                </a:lnTo>
                <a:lnTo>
                  <a:pt x="0" y="3538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4837" b="true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</a:t>
            </a: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Approach: Gamification &amp; Socialization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67106"/>
            <a:ext cx="8226233" cy="59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Eng</a:t>
            </a: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agement Strategy: Socialization &amp; Gamification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: Maximize User Retention and Session Duration.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: Transforming isolated study into a social ecosystem.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Concept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: Triggering the "Habit Formation" loop.</a:t>
            </a:r>
          </a:p>
          <a:p>
            <a:pPr algn="ctr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41522" y="2083797"/>
            <a:ext cx="3535260" cy="7643806"/>
          </a:xfrm>
          <a:custGeom>
            <a:avLst/>
            <a:gdLst/>
            <a:ahLst/>
            <a:cxnLst/>
            <a:rect r="r" b="b" t="t" l="l"/>
            <a:pathLst>
              <a:path h="7643806" w="3535260">
                <a:moveTo>
                  <a:pt x="0" y="0"/>
                </a:moveTo>
                <a:lnTo>
                  <a:pt x="3535260" y="0"/>
                </a:lnTo>
                <a:lnTo>
                  <a:pt x="3535260" y="7643806"/>
                </a:lnTo>
                <a:lnTo>
                  <a:pt x="0" y="764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Peer-to-Pee</a:t>
            </a: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 Learning: Study Groups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8999" y="3313630"/>
            <a:ext cx="8226233" cy="512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Learning: Dynamic Study Groups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Dynamic matching based on courses or specific topics.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Method: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"Study Buddy" system to prevent isolation.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Core Consept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: Collective success through knowledge exchange.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4837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Mentora – Emotion-Aware Study Plann</a:t>
            </a:r>
            <a:r>
              <a:rPr lang="en-US" b="true" sz="4837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 Assistant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45349" y="2317977"/>
            <a:ext cx="7929382" cy="7687611"/>
            <a:chOff x="0" y="0"/>
            <a:chExt cx="2088397" cy="2024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88397" cy="2024720"/>
            </a:xfrm>
            <a:custGeom>
              <a:avLst/>
              <a:gdLst/>
              <a:ahLst/>
              <a:cxnLst/>
              <a:rect r="r" b="b" t="t" l="l"/>
              <a:pathLst>
                <a:path h="2024720" w="2088397">
                  <a:moveTo>
                    <a:pt x="16598" y="0"/>
                  </a:moveTo>
                  <a:lnTo>
                    <a:pt x="2071799" y="0"/>
                  </a:lnTo>
                  <a:cubicBezTo>
                    <a:pt x="2076201" y="0"/>
                    <a:pt x="2080423" y="1749"/>
                    <a:pt x="2083535" y="4861"/>
                  </a:cubicBezTo>
                  <a:cubicBezTo>
                    <a:pt x="2086648" y="7974"/>
                    <a:pt x="2088397" y="12196"/>
                    <a:pt x="2088397" y="16598"/>
                  </a:cubicBezTo>
                  <a:lnTo>
                    <a:pt x="2088397" y="2008122"/>
                  </a:lnTo>
                  <a:cubicBezTo>
                    <a:pt x="2088397" y="2012524"/>
                    <a:pt x="2086648" y="2016746"/>
                    <a:pt x="2083535" y="2019859"/>
                  </a:cubicBezTo>
                  <a:cubicBezTo>
                    <a:pt x="2080423" y="2022972"/>
                    <a:pt x="2076201" y="2024720"/>
                    <a:pt x="2071799" y="2024720"/>
                  </a:cubicBezTo>
                  <a:lnTo>
                    <a:pt x="16598" y="2024720"/>
                  </a:lnTo>
                  <a:cubicBezTo>
                    <a:pt x="12196" y="2024720"/>
                    <a:pt x="7974" y="2022972"/>
                    <a:pt x="4861" y="2019859"/>
                  </a:cubicBezTo>
                  <a:cubicBezTo>
                    <a:pt x="1749" y="2016746"/>
                    <a:pt x="0" y="2012524"/>
                    <a:pt x="0" y="2008122"/>
                  </a:cubicBezTo>
                  <a:lnTo>
                    <a:pt x="0" y="16598"/>
                  </a:lnTo>
                  <a:cubicBezTo>
                    <a:pt x="0" y="12196"/>
                    <a:pt x="1749" y="7974"/>
                    <a:pt x="4861" y="4861"/>
                  </a:cubicBezTo>
                  <a:cubicBezTo>
                    <a:pt x="7974" y="1749"/>
                    <a:pt x="12196" y="0"/>
                    <a:pt x="1659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88397" cy="2062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3900811"/>
            <a:ext cx="7362680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Problem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struggle to follow study plans u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nder stress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Students lose motivation dur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 intensive academic periods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Emotional state is rarely considered in study planning</a:t>
            </a:r>
          </a:p>
          <a:p>
            <a:pPr algn="ctr">
              <a:lnSpc>
                <a:spcPts val="391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144000" y="2317977"/>
            <a:ext cx="8393331" cy="3866970"/>
            <a:chOff x="0" y="0"/>
            <a:chExt cx="2210589" cy="10184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10589" cy="1018461"/>
            </a:xfrm>
            <a:custGeom>
              <a:avLst/>
              <a:gdLst/>
              <a:ahLst/>
              <a:cxnLst/>
              <a:rect r="r" b="b" t="t" l="l"/>
              <a:pathLst>
                <a:path h="1018461" w="2210589">
                  <a:moveTo>
                    <a:pt x="15681" y="0"/>
                  </a:moveTo>
                  <a:lnTo>
                    <a:pt x="2194909" y="0"/>
                  </a:lnTo>
                  <a:cubicBezTo>
                    <a:pt x="2199068" y="0"/>
                    <a:pt x="2203056" y="1652"/>
                    <a:pt x="2205997" y="4593"/>
                  </a:cubicBezTo>
                  <a:cubicBezTo>
                    <a:pt x="2208937" y="7533"/>
                    <a:pt x="2210589" y="11522"/>
                    <a:pt x="2210589" y="15681"/>
                  </a:cubicBezTo>
                  <a:lnTo>
                    <a:pt x="2210589" y="1002781"/>
                  </a:lnTo>
                  <a:cubicBezTo>
                    <a:pt x="2210589" y="1011441"/>
                    <a:pt x="2203569" y="1018461"/>
                    <a:pt x="2194909" y="1018461"/>
                  </a:cubicBezTo>
                  <a:lnTo>
                    <a:pt x="15681" y="1018461"/>
                  </a:lnTo>
                  <a:cubicBezTo>
                    <a:pt x="11522" y="1018461"/>
                    <a:pt x="7533" y="1016809"/>
                    <a:pt x="4593" y="1013868"/>
                  </a:cubicBezTo>
                  <a:cubicBezTo>
                    <a:pt x="1652" y="1010928"/>
                    <a:pt x="0" y="1006939"/>
                    <a:pt x="0" y="1002781"/>
                  </a:cubicBezTo>
                  <a:lnTo>
                    <a:pt x="0" y="15681"/>
                  </a:lnTo>
                  <a:cubicBezTo>
                    <a:pt x="0" y="11522"/>
                    <a:pt x="1652" y="7533"/>
                    <a:pt x="4593" y="4593"/>
                  </a:cubicBezTo>
                  <a:cubicBezTo>
                    <a:pt x="7533" y="1652"/>
                    <a:pt x="11522" y="0"/>
                    <a:pt x="1568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10589" cy="1056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6496086"/>
            <a:ext cx="8393331" cy="3509501"/>
            <a:chOff x="0" y="0"/>
            <a:chExt cx="2210589" cy="9243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0589" cy="924313"/>
            </a:xfrm>
            <a:custGeom>
              <a:avLst/>
              <a:gdLst/>
              <a:ahLst/>
              <a:cxnLst/>
              <a:rect r="r" b="b" t="t" l="l"/>
              <a:pathLst>
                <a:path h="924313" w="2210589">
                  <a:moveTo>
                    <a:pt x="15681" y="0"/>
                  </a:moveTo>
                  <a:lnTo>
                    <a:pt x="2194909" y="0"/>
                  </a:lnTo>
                  <a:cubicBezTo>
                    <a:pt x="2199068" y="0"/>
                    <a:pt x="2203056" y="1652"/>
                    <a:pt x="2205997" y="4593"/>
                  </a:cubicBezTo>
                  <a:cubicBezTo>
                    <a:pt x="2208937" y="7533"/>
                    <a:pt x="2210589" y="11522"/>
                    <a:pt x="2210589" y="15681"/>
                  </a:cubicBezTo>
                  <a:lnTo>
                    <a:pt x="2210589" y="908632"/>
                  </a:lnTo>
                  <a:cubicBezTo>
                    <a:pt x="2210589" y="912791"/>
                    <a:pt x="2208937" y="916780"/>
                    <a:pt x="2205997" y="919720"/>
                  </a:cubicBezTo>
                  <a:cubicBezTo>
                    <a:pt x="2203056" y="922661"/>
                    <a:pt x="2199068" y="924313"/>
                    <a:pt x="2194909" y="924313"/>
                  </a:cubicBezTo>
                  <a:lnTo>
                    <a:pt x="15681" y="924313"/>
                  </a:lnTo>
                  <a:cubicBezTo>
                    <a:pt x="11522" y="924313"/>
                    <a:pt x="7533" y="922661"/>
                    <a:pt x="4593" y="919720"/>
                  </a:cubicBezTo>
                  <a:cubicBezTo>
                    <a:pt x="1652" y="916780"/>
                    <a:pt x="0" y="912791"/>
                    <a:pt x="0" y="908632"/>
                  </a:cubicBezTo>
                  <a:lnTo>
                    <a:pt x="0" y="15681"/>
                  </a:lnTo>
                  <a:cubicBezTo>
                    <a:pt x="0" y="11522"/>
                    <a:pt x="1652" y="7533"/>
                    <a:pt x="4593" y="4593"/>
                  </a:cubicBezTo>
                  <a:cubicBezTo>
                    <a:pt x="7533" y="1652"/>
                    <a:pt x="11522" y="0"/>
                    <a:pt x="1568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0589" cy="962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82312" y="2547656"/>
            <a:ext cx="8554243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Gap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Planning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apps organize tasks bu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 do not adapt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s</a:t>
            </a: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tudy tools generate content but do not manage time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Emotional feedback is not systematically used in planning</a:t>
            </a:r>
          </a:p>
          <a:p>
            <a:pPr algn="ctr">
              <a:lnSpc>
                <a:spcPts val="391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382312" y="6833870"/>
            <a:ext cx="7362680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</a:t>
            </a: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 Solu</a:t>
            </a: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Structured academic study planning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Emotional state used as supportive input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Transparent and controlled plan adaptation</a:t>
            </a:r>
          </a:p>
          <a:p>
            <a:pPr algn="ctr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Habit Loop: The Streak</a:t>
            </a: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Mechanism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5627" y="3189369"/>
            <a:ext cx="8226233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Hab</a:t>
            </a: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Management: Streak Tracking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Increasing "Streak Score" for daily continuity.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Leveraging "Don't Break the Chain" psychology.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Visual feedback to encourage consistency.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41522" y="2083797"/>
            <a:ext cx="3535260" cy="7643806"/>
          </a:xfrm>
          <a:custGeom>
            <a:avLst/>
            <a:gdLst/>
            <a:ahLst/>
            <a:cxnLst/>
            <a:rect r="r" b="b" t="t" l="l"/>
            <a:pathLst>
              <a:path h="7643806" w="3535260">
                <a:moveTo>
                  <a:pt x="0" y="0"/>
                </a:moveTo>
                <a:lnTo>
                  <a:pt x="3535260" y="0"/>
                </a:lnTo>
                <a:lnTo>
                  <a:pt x="3535260" y="7643806"/>
                </a:lnTo>
                <a:lnTo>
                  <a:pt x="0" y="7643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86440" y="2216054"/>
            <a:ext cx="3373142" cy="7293279"/>
          </a:xfrm>
          <a:custGeom>
            <a:avLst/>
            <a:gdLst/>
            <a:ahLst/>
            <a:cxnLst/>
            <a:rect r="r" b="b" t="t" l="l"/>
            <a:pathLst>
              <a:path h="7293279" w="3373142">
                <a:moveTo>
                  <a:pt x="0" y="0"/>
                </a:moveTo>
                <a:lnTo>
                  <a:pt x="3373142" y="0"/>
                </a:lnTo>
                <a:lnTo>
                  <a:pt x="3373142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Competition</a:t>
            </a: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&amp; Motivation: Leaderboards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3984" y="3112819"/>
            <a:ext cx="9478574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</a:t>
            </a: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aderboards &amp; Competitive Drive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Rankings based on Weekly Study Hours and Streaks.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Global vs. Friend Group classifications.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Social Proof: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Motivating users to study more by seeing peers' progress.</a:t>
            </a: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04047" y="4069900"/>
            <a:ext cx="7138020" cy="3899143"/>
          </a:xfrm>
          <a:custGeom>
            <a:avLst/>
            <a:gdLst/>
            <a:ahLst/>
            <a:cxnLst/>
            <a:rect r="r" b="b" t="t" l="l"/>
            <a:pathLst>
              <a:path h="3899143" w="7138020">
                <a:moveTo>
                  <a:pt x="0" y="0"/>
                </a:moveTo>
                <a:lnTo>
                  <a:pt x="7138019" y="0"/>
                </a:lnTo>
                <a:lnTo>
                  <a:pt x="7138019" y="3899143"/>
                </a:lnTo>
                <a:lnTo>
                  <a:pt x="0" y="389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Smart Re-engagement:</a:t>
            </a: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Notification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5304" y="4012750"/>
            <a:ext cx="8405139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riggers: Smart Notification System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FOMO: "Your friend just passed your score!"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Loss Aversion: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"Your streak is about to reset!"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Personalized Push Notification strategy to drive app launches.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2128" y="3495890"/>
            <a:ext cx="7556499" cy="4165520"/>
          </a:xfrm>
          <a:custGeom>
            <a:avLst/>
            <a:gdLst/>
            <a:ahLst/>
            <a:cxnLst/>
            <a:rect r="r" b="b" t="t" l="l"/>
            <a:pathLst>
              <a:path h="4165520" w="7556499">
                <a:moveTo>
                  <a:pt x="0" y="0"/>
                </a:moveTo>
                <a:lnTo>
                  <a:pt x="7556499" y="0"/>
                </a:lnTo>
                <a:lnTo>
                  <a:pt x="7556499" y="4165521"/>
                </a:lnTo>
                <a:lnTo>
                  <a:pt x="0" y="4165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</a:t>
            </a:r>
            <a:r>
              <a:rPr lang="en-US" b="true" sz="4837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52208" y="3231382"/>
            <a:ext cx="6839713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Infrastructur</a:t>
            </a:r>
            <a:r>
              <a:rPr lang="en-US" sz="2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 &amp; Data Flow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FAST</a:t>
            </a: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API based architecture. 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Redis Sorted Sets for high-performance ranking algorithms.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Scalable notification microservices.</a:t>
            </a: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89442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4837" b="true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5624" y="2548412"/>
            <a:ext cx="9251068" cy="6163524"/>
          </a:xfrm>
          <a:custGeom>
            <a:avLst/>
            <a:gdLst/>
            <a:ahLst/>
            <a:cxnLst/>
            <a:rect r="r" b="b" t="t" l="l"/>
            <a:pathLst>
              <a:path h="6163524" w="9251068">
                <a:moveTo>
                  <a:pt x="0" y="0"/>
                </a:moveTo>
                <a:lnTo>
                  <a:pt x="9251069" y="0"/>
                </a:lnTo>
                <a:lnTo>
                  <a:pt x="9251069" y="6163525"/>
                </a:lnTo>
                <a:lnTo>
                  <a:pt x="0" y="6163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4837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Current Status &amp; Team</a:t>
            </a:r>
            <a:r>
              <a:rPr lang="en-US" b="true" sz="4837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Progress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6285" y="3241674"/>
            <a:ext cx="14035429" cy="601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Threats</a:t>
            </a:r>
          </a:p>
          <a:p>
            <a:pPr algn="l"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Privacy &amp; Data Protection</a:t>
            </a:r>
          </a:p>
          <a:p>
            <a:pPr algn="l"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Personality &amp; Emotion Detection Accuracy</a:t>
            </a:r>
          </a:p>
          <a:p>
            <a:pPr algn="l"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Competitors</a:t>
            </a:r>
          </a:p>
          <a:p>
            <a:pPr algn="l">
              <a:lnSpc>
                <a:spcPts val="5459"/>
              </a:lnSpc>
            </a:pPr>
            <a:r>
              <a:rPr lang="en-US" sz="38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Opportunities</a:t>
            </a:r>
          </a:p>
          <a:p>
            <a:pPr algn="l"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Personality &amp; Emotion-Based Innovation</a:t>
            </a:r>
          </a:p>
          <a:p>
            <a:pPr algn="l"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Supportive &amp; Non-Diagnostic Positioning</a:t>
            </a:r>
          </a:p>
          <a:p>
            <a:pPr algn="l" marL="841997" indent="-420999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Engagement Strategy With Gamification</a:t>
            </a:r>
          </a:p>
          <a:p>
            <a:pPr algn="ctr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8175" y="1820545"/>
            <a:ext cx="14631649" cy="7437755"/>
          </a:xfrm>
          <a:custGeom>
            <a:avLst/>
            <a:gdLst/>
            <a:ahLst/>
            <a:cxnLst/>
            <a:rect r="r" b="b" t="t" l="l"/>
            <a:pathLst>
              <a:path h="7437755" w="14631649">
                <a:moveTo>
                  <a:pt x="0" y="0"/>
                </a:moveTo>
                <a:lnTo>
                  <a:pt x="14631650" y="0"/>
                </a:lnTo>
                <a:lnTo>
                  <a:pt x="14631650" y="7437755"/>
                </a:lnTo>
                <a:lnTo>
                  <a:pt x="0" y="743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8154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4837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148" y="1397033"/>
            <a:ext cx="16050152" cy="8466455"/>
          </a:xfrm>
          <a:custGeom>
            <a:avLst/>
            <a:gdLst/>
            <a:ahLst/>
            <a:cxnLst/>
            <a:rect r="r" b="b" t="t" l="l"/>
            <a:pathLst>
              <a:path h="8466455" w="16050152">
                <a:moveTo>
                  <a:pt x="0" y="0"/>
                </a:moveTo>
                <a:lnTo>
                  <a:pt x="16050152" y="0"/>
                </a:lnTo>
                <a:lnTo>
                  <a:pt x="16050152" y="8466455"/>
                </a:lnTo>
                <a:lnTo>
                  <a:pt x="0" y="8466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4642"/>
            <a:ext cx="16230600" cy="82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sz="4837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Schema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782" y="2104035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4" y="0"/>
                </a:lnTo>
                <a:lnTo>
                  <a:pt x="2940094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52986" y="2104035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28231" y="4584916"/>
            <a:ext cx="1117169" cy="111716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48982" y="4584916"/>
            <a:ext cx="1117169" cy="111716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696189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44667" y="349250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IN / SIGN UP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44635" y="4584916"/>
            <a:ext cx="1117169" cy="111716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59097" y="4584916"/>
            <a:ext cx="1117169" cy="11171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78438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90404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4866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773559" y="4584916"/>
            <a:ext cx="1117169" cy="111716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9FAF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19207" y="1965021"/>
            <a:ext cx="2940093" cy="6356958"/>
          </a:xfrm>
          <a:custGeom>
            <a:avLst/>
            <a:gdLst/>
            <a:ahLst/>
            <a:cxnLst/>
            <a:rect r="r" b="b" t="t" l="l"/>
            <a:pathLst>
              <a:path h="6356958" w="2940093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244667" y="349250"/>
            <a:ext cx="918727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PERSONALITY TEST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606" y="3336169"/>
            <a:ext cx="5069283" cy="5708866"/>
          </a:xfrm>
          <a:custGeom>
            <a:avLst/>
            <a:gdLst/>
            <a:ahLst/>
            <a:cxnLst/>
            <a:rect r="r" b="b" t="t" l="l"/>
            <a:pathLst>
              <a:path h="5708866" w="5069283">
                <a:moveTo>
                  <a:pt x="0" y="0"/>
                </a:moveTo>
                <a:lnTo>
                  <a:pt x="5069284" y="0"/>
                </a:lnTo>
                <a:lnTo>
                  <a:pt x="5069284" y="5708866"/>
                </a:lnTo>
                <a:lnTo>
                  <a:pt x="0" y="5708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38543" y="1247019"/>
            <a:ext cx="1342755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PERSONALITY TEST FRAMEWORK : </a:t>
            </a:r>
            <a:r>
              <a:rPr lang="en-US" b="true" sz="3999">
                <a:solidFill>
                  <a:srgbClr val="F9FAF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OCEAN Model </a:t>
            </a: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  <a:p>
            <a:pPr algn="just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4562386" y="2100091"/>
            <a:ext cx="1750413" cy="101060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952827" y="2113562"/>
            <a:ext cx="997131" cy="9971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12799" y="3393541"/>
            <a:ext cx="11301259" cy="2797062"/>
          </a:xfrm>
          <a:custGeom>
            <a:avLst/>
            <a:gdLst/>
            <a:ahLst/>
            <a:cxnLst/>
            <a:rect r="r" b="b" t="t" l="l"/>
            <a:pathLst>
              <a:path h="2797062" w="11301259">
                <a:moveTo>
                  <a:pt x="0" y="0"/>
                </a:moveTo>
                <a:lnTo>
                  <a:pt x="11301259" y="0"/>
                </a:lnTo>
                <a:lnTo>
                  <a:pt x="11301259" y="2797061"/>
                </a:lnTo>
                <a:lnTo>
                  <a:pt x="0" y="27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41477" y="6409677"/>
            <a:ext cx="134639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9FAFD"/>
                </a:solidFill>
                <a:latin typeface="Canva Sans"/>
                <a:ea typeface="Canva Sans"/>
                <a:cs typeface="Canva Sans"/>
                <a:sym typeface="Canva Sans"/>
              </a:rPr>
              <a:t>https://www.truity.com/test/big-five-personality-test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DAG8EZG2I5Y</dc:identifier>
  <dcterms:modified xsi:type="dcterms:W3CDTF">2011-08-01T06:04:30Z</dcterms:modified>
  <cp:revision>1</cp:revision>
  <dc:title>CS491 Sunum</dc:title>
</cp:coreProperties>
</file>